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4912a9f3d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54912a9f3d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4912a9f3d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54912a9f3d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4912a9f3d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54912a9f3d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4912a9f3d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54912a9f3d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4912a9f3d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54912a9f3d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4912a9f3d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54912a9f3d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4912a9f3d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54912a9f3d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2f98b8e5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52f98b8e5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2f98b8e58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52f98b8e58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4089e65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54089e65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4912a9f3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54912a9f3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4912a9f3d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54912a9f3d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4912a9f3d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54912a9f3d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4912a9f3d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4912a9f3d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9625" y="1762"/>
            <a:ext cx="12201624" cy="5795219"/>
          </a:xfrm>
          <a:prstGeom prst="rect">
            <a:avLst/>
          </a:prstGeom>
          <a:solidFill>
            <a:srgbClr val="D8D8D8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540418" y="412112"/>
            <a:ext cx="10981022" cy="23884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6000"/>
              <a:buFont typeface="Palatino"/>
              <a:buNone/>
              <a:defRPr b="1" i="0" sz="60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58167" y="3620429"/>
            <a:ext cx="9144000" cy="1835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3666A"/>
              </a:buClr>
              <a:buSzPts val="3200"/>
              <a:buNone/>
              <a:defRPr b="0" i="0" sz="3200">
                <a:solidFill>
                  <a:srgbClr val="63666A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0" y="5775158"/>
            <a:ext cx="12191999" cy="1082842"/>
          </a:xfrm>
          <a:prstGeom prst="rect">
            <a:avLst/>
          </a:prstGeom>
          <a:gradFill>
            <a:gsLst>
              <a:gs pos="0">
                <a:srgbClr val="F2F2F2"/>
              </a:gs>
              <a:gs pos="22000">
                <a:schemeClr val="lt1"/>
              </a:gs>
              <a:gs pos="48000">
                <a:srgbClr val="F2F2F2"/>
              </a:gs>
              <a:gs pos="98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40962" l="31297" r="3790" t="54555"/>
          <a:stretch/>
        </p:blipFill>
        <p:spPr>
          <a:xfrm>
            <a:off x="3834490" y="6199468"/>
            <a:ext cx="4907752" cy="33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31906" l="51612" r="26750" t="65011"/>
          <a:stretch/>
        </p:blipFill>
        <p:spPr>
          <a:xfrm>
            <a:off x="9989716" y="6209093"/>
            <a:ext cx="1661866" cy="23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418" y="5949749"/>
            <a:ext cx="2580998" cy="75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1" y="0"/>
            <a:ext cx="12191999" cy="1082842"/>
          </a:xfrm>
          <a:prstGeom prst="rect">
            <a:avLst/>
          </a:prstGeom>
          <a:gradFill>
            <a:gsLst>
              <a:gs pos="0">
                <a:srgbClr val="F2F2F2"/>
              </a:gs>
              <a:gs pos="22000">
                <a:schemeClr val="lt1"/>
              </a:gs>
              <a:gs pos="48000">
                <a:srgbClr val="F2F2F2"/>
              </a:gs>
              <a:gs pos="98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298704" y="237744"/>
            <a:ext cx="10099330" cy="84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  <a:defRPr b="1" i="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713232" y="1490740"/>
            <a:ext cx="10826496" cy="4457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11894515" y="6476204"/>
            <a:ext cx="286974" cy="237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>
                <a:latin typeface="Palatino"/>
                <a:ea typeface="Palatino"/>
                <a:cs typeface="Palatino"/>
                <a:sym typeface="Palatin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424305" y="6476205"/>
            <a:ext cx="470210" cy="237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31906" l="51612" r="26750" t="65011"/>
          <a:stretch/>
        </p:blipFill>
        <p:spPr>
          <a:xfrm>
            <a:off x="10825514" y="6638543"/>
            <a:ext cx="1366486" cy="19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ized">
  <p:cSld name="Customized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13232" y="1490740"/>
            <a:ext cx="10826496" cy="4457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11894515" y="6476204"/>
            <a:ext cx="286974" cy="237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>
                <a:latin typeface="Palatino"/>
                <a:ea typeface="Palatino"/>
                <a:cs typeface="Palatino"/>
                <a:sym typeface="Palatin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1424305" y="6476205"/>
            <a:ext cx="470210" cy="237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r">
              <a:spcBef>
                <a:spcPts val="0"/>
              </a:spcBef>
              <a:buNone/>
              <a:defRPr b="0" i="1" sz="1200" u="none" cap="none" strike="noStrike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 b="31906" l="51612" r="26750" t="65011"/>
          <a:stretch/>
        </p:blipFill>
        <p:spPr>
          <a:xfrm>
            <a:off x="10825514" y="6638543"/>
            <a:ext cx="1366486" cy="1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298704" y="237744"/>
            <a:ext cx="10099330" cy="84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  <a:defRPr b="1" i="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">
  <p:cSld name="Ending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flipH="1">
            <a:off x="0" y="4930850"/>
            <a:ext cx="12191998" cy="1927150"/>
          </a:xfrm>
          <a:prstGeom prst="rect">
            <a:avLst/>
          </a:prstGeom>
          <a:gradFill>
            <a:gsLst>
              <a:gs pos="0">
                <a:srgbClr val="F2F2F2"/>
              </a:gs>
              <a:gs pos="22000">
                <a:schemeClr val="lt1"/>
              </a:gs>
              <a:gs pos="48000">
                <a:srgbClr val="F2F2F2"/>
              </a:gs>
              <a:gs pos="98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40962" l="31297" r="3790" t="54555"/>
          <a:stretch/>
        </p:blipFill>
        <p:spPr>
          <a:xfrm>
            <a:off x="7011426" y="5964082"/>
            <a:ext cx="4907752" cy="33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31906" l="51612" r="26750" t="65011"/>
          <a:stretch/>
        </p:blipFill>
        <p:spPr>
          <a:xfrm>
            <a:off x="10495876" y="6436862"/>
            <a:ext cx="1423302" cy="20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3317" y="5016321"/>
            <a:ext cx="3361200" cy="97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qr code on a white background&#10;&#10;Description automatically generated" id="41" name="Google Shape;4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9993" y="1868451"/>
            <a:ext cx="2839186" cy="283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title"/>
          </p:nvPr>
        </p:nvSpPr>
        <p:spPr>
          <a:xfrm>
            <a:off x="435864" y="237744"/>
            <a:ext cx="11055096" cy="84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436567" y="1435660"/>
            <a:ext cx="8286750" cy="325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-9625" y="1762"/>
            <a:ext cx="12201624" cy="5795219"/>
          </a:xfrm>
          <a:prstGeom prst="rect">
            <a:avLst/>
          </a:prstGeom>
          <a:solidFill>
            <a:srgbClr val="D8D8D8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ctrTitle"/>
          </p:nvPr>
        </p:nvSpPr>
        <p:spPr>
          <a:xfrm>
            <a:off x="540418" y="170987"/>
            <a:ext cx="10981022" cy="21378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4800"/>
              <a:buFont typeface="Palatino"/>
              <a:buNone/>
              <a:defRPr b="1" i="0" sz="4800">
                <a:solidFill>
                  <a:srgbClr val="63666A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1358167" y="2924969"/>
            <a:ext cx="9144000" cy="10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0C2F"/>
              </a:buClr>
              <a:buSzPts val="3200"/>
              <a:buNone/>
              <a:defRPr b="0" i="0" sz="32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0" y="5775158"/>
            <a:ext cx="12191999" cy="1082842"/>
          </a:xfrm>
          <a:prstGeom prst="rect">
            <a:avLst/>
          </a:prstGeom>
          <a:gradFill>
            <a:gsLst>
              <a:gs pos="0">
                <a:srgbClr val="F2F2F2"/>
              </a:gs>
              <a:gs pos="22000">
                <a:schemeClr val="lt1"/>
              </a:gs>
              <a:gs pos="48000">
                <a:srgbClr val="F2F2F2"/>
              </a:gs>
              <a:gs pos="98000">
                <a:srgbClr val="BFBFB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40962" l="31297" r="3790" t="54555"/>
          <a:stretch/>
        </p:blipFill>
        <p:spPr>
          <a:xfrm>
            <a:off x="3834490" y="6199468"/>
            <a:ext cx="4907752" cy="33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31906" l="51612" r="26750" t="65011"/>
          <a:stretch/>
        </p:blipFill>
        <p:spPr>
          <a:xfrm>
            <a:off x="9989716" y="6209093"/>
            <a:ext cx="1661866" cy="23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418" y="5949749"/>
            <a:ext cx="2580998" cy="75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27888" y="1543927"/>
            <a:ext cx="10515600" cy="3951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435864" y="237744"/>
            <a:ext cx="11055096" cy="84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  <a:defRPr b="1" i="0" sz="4400" u="none" cap="none" strike="noStrike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Relationship Id="rId4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ctrTitle"/>
          </p:nvPr>
        </p:nvSpPr>
        <p:spPr>
          <a:xfrm>
            <a:off x="540425" y="1935706"/>
            <a:ext cx="109809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A Distributionally Robust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/>
              <a:t>Input &amp; State Estimation Approach</a:t>
            </a:r>
            <a:endParaRPr sz="3700"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988625" y="1325525"/>
            <a:ext cx="98832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3200"/>
              <a:buNone/>
            </a:pPr>
            <a:r>
              <a:rPr lang="en-US"/>
              <a:t>Towards Resilient Tracking in Autonomous Vehicles</a:t>
            </a:r>
            <a:endParaRPr/>
          </a:p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1089275" y="3642200"/>
            <a:ext cx="98832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3200"/>
              <a:buNone/>
            </a:pPr>
            <a:r>
              <a:rPr i="1" lang="en-US" sz="3100"/>
              <a:t>Kasra Azizi, </a:t>
            </a:r>
            <a:r>
              <a:rPr b="1" i="1" lang="en-US" sz="3100"/>
              <a:t>Kumar Anurag</a:t>
            </a:r>
            <a:r>
              <a:rPr i="1" lang="en-US" sz="3100"/>
              <a:t>, Wenbin Wan</a:t>
            </a:r>
            <a:endParaRPr i="1" sz="3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3200"/>
              <a:buNone/>
            </a:pPr>
            <a:r>
              <a:t/>
            </a:r>
            <a:endParaRPr i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3200"/>
              <a:buNone/>
            </a:pPr>
            <a:r>
              <a:rPr lang="en-US" sz="2500"/>
              <a:t>University of New Mexico</a:t>
            </a:r>
            <a:endParaRPr sz="2500"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75" y="115800"/>
            <a:ext cx="1931725" cy="8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2312" y="115800"/>
            <a:ext cx="2471588" cy="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/>
          <p:nvPr/>
        </p:nvSpPr>
        <p:spPr>
          <a:xfrm>
            <a:off x="9022275" y="5134100"/>
            <a:ext cx="304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📍 </a:t>
            </a:r>
            <a:r>
              <a:rPr lang="en-US" sz="1900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rPr>
              <a:t>Phoenix</a:t>
            </a:r>
            <a:r>
              <a:rPr lang="en-US" sz="1900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rPr>
              <a:t>, Arizona, USA</a:t>
            </a:r>
            <a:endParaRPr sz="1900">
              <a:solidFill>
                <a:srgbClr val="757575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106875" y="5134100"/>
            <a:ext cx="292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rPr>
              <a:t>May 07, 2025</a:t>
            </a:r>
            <a:endParaRPr sz="1900">
              <a:solidFill>
                <a:srgbClr val="757575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3" name="Google Shape;63;p7" title="Untitled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475" y="115800"/>
            <a:ext cx="1577503" cy="8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r>
              <a:rPr lang="en-US"/>
              <a:t>17</a:t>
            </a:r>
            <a:endParaRPr/>
          </a:p>
        </p:txBody>
      </p:sp>
      <p:sp>
        <p:nvSpPr>
          <p:cNvPr id="200" name="Google Shape;200;p16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16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02" name="Google Shape;202;p16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The </a:t>
            </a:r>
            <a:r>
              <a:rPr lang="en-US" sz="3700"/>
              <a:t>DRISE Algorithm Cycle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pic>
        <p:nvPicPr>
          <p:cNvPr id="203" name="Google Shape;203;p16" title="Screenshot from 2025-05-04 00-33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9012"/>
            <a:ext cx="11887201" cy="4428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r>
              <a:rPr lang="en-US"/>
              <a:t>17</a:t>
            </a:r>
            <a:endParaRPr/>
          </a:p>
        </p:txBody>
      </p:sp>
      <p:sp>
        <p:nvSpPr>
          <p:cNvPr id="209" name="Google Shape;209;p17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17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1" name="Google Shape;211;p17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Simulation Setup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pic>
        <p:nvPicPr>
          <p:cNvPr id="212" name="Google Shape;212;p17" title="Screenshot from 2025-05-04 00-43-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9012"/>
            <a:ext cx="11887201" cy="4428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r>
              <a:rPr lang="en-US"/>
              <a:t>17</a:t>
            </a:r>
            <a:endParaRPr/>
          </a:p>
        </p:txBody>
      </p:sp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0" name="Google Shape;220;p18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CARLA Simulation Environment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pic>
        <p:nvPicPr>
          <p:cNvPr id="221" name="Google Shape;221;p18" title="Screenshot from 2025-05-04 00-54-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00" y="1579012"/>
            <a:ext cx="11887201" cy="4428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r>
              <a:rPr lang="en-US"/>
              <a:t>17</a:t>
            </a:r>
            <a:endParaRPr/>
          </a:p>
        </p:txBody>
      </p:sp>
      <p:sp>
        <p:nvSpPr>
          <p:cNvPr id="227" name="Google Shape;227;p19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19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9" name="Google Shape;229;p19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Results: State Estimation Error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pic>
        <p:nvPicPr>
          <p:cNvPr id="230" name="Google Shape;230;p19" title="Screenshot from 2025-05-04 01-02-21.png"/>
          <p:cNvPicPr preferRelativeResize="0"/>
          <p:nvPr/>
        </p:nvPicPr>
        <p:blipFill rotWithShape="1">
          <a:blip r:embed="rId3">
            <a:alphaModFix/>
          </a:blip>
          <a:srcRect b="0" l="50780" r="0" t="0"/>
          <a:stretch/>
        </p:blipFill>
        <p:spPr>
          <a:xfrm>
            <a:off x="6112626" y="1387650"/>
            <a:ext cx="5850772" cy="47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 title="StateEstimationError_page-000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3487"/>
            <a:ext cx="5807824" cy="465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r>
              <a:rPr lang="en-US"/>
              <a:t>17</a:t>
            </a:r>
            <a:endParaRPr/>
          </a:p>
        </p:txBody>
      </p:sp>
      <p:sp>
        <p:nvSpPr>
          <p:cNvPr id="237" name="Google Shape;237;p20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20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39" name="Google Shape;239;p20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Results: Unknown Input Error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pic>
        <p:nvPicPr>
          <p:cNvPr id="240" name="Google Shape;240;p20" title="Screenshot from 2025-05-04 01-02-21.png"/>
          <p:cNvPicPr preferRelativeResize="0"/>
          <p:nvPr/>
        </p:nvPicPr>
        <p:blipFill rotWithShape="1">
          <a:blip r:embed="rId3">
            <a:alphaModFix/>
          </a:blip>
          <a:srcRect b="0" l="0" r="50600" t="0"/>
          <a:stretch/>
        </p:blipFill>
        <p:spPr>
          <a:xfrm>
            <a:off x="76200" y="1387650"/>
            <a:ext cx="5872348" cy="47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 title="Screenshot from 2025-05-04 01-11-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248" y="1752725"/>
            <a:ext cx="5938653" cy="387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r>
              <a:rPr lang="en-US"/>
              <a:t>17</a:t>
            </a:r>
            <a:endParaRPr/>
          </a:p>
        </p:txBody>
      </p:sp>
      <p:sp>
        <p:nvSpPr>
          <p:cNvPr id="247" name="Google Shape;247;p21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21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49" name="Google Shape;249;p21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Results: Trajectory Tracking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pic>
        <p:nvPicPr>
          <p:cNvPr id="250" name="Google Shape;250;p21" title="Screenshot from 2025-05-04 01-12-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1450"/>
            <a:ext cx="11887201" cy="480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r>
              <a:rPr lang="en-US"/>
              <a:t>17</a:t>
            </a:r>
            <a:endParaRPr/>
          </a:p>
        </p:txBody>
      </p:sp>
      <p:sp>
        <p:nvSpPr>
          <p:cNvPr id="256" name="Google Shape;256;p22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2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58" name="Google Shape;258;p22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Future Work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sp>
        <p:nvSpPr>
          <p:cNvPr id="259" name="Google Shape;259;p22"/>
          <p:cNvSpPr/>
          <p:nvPr/>
        </p:nvSpPr>
        <p:spPr>
          <a:xfrm>
            <a:off x="1783575" y="2304000"/>
            <a:ext cx="2978700" cy="297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alatino"/>
                <a:ea typeface="Palatino"/>
                <a:cs typeface="Palatino"/>
                <a:sym typeface="Palatino"/>
              </a:rPr>
              <a:t>Wasserstein distance</a:t>
            </a:r>
            <a:endParaRPr sz="27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6655325" y="1924300"/>
            <a:ext cx="4013700" cy="373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Palatino"/>
                <a:ea typeface="Palatino"/>
                <a:cs typeface="Palatino"/>
                <a:sym typeface="Palatino"/>
              </a:rPr>
              <a:t>Kullback-Leibler divergence</a:t>
            </a:r>
            <a:endParaRPr sz="27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435864" y="237744"/>
            <a:ext cx="11055096" cy="84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436567" y="1435660"/>
            <a:ext cx="8286750" cy="325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Questions?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5000"/>
              <a:t>😊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298699" y="237750"/>
            <a:ext cx="11564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Introduction - Problem &amp; Solution</a:t>
            </a:r>
            <a:endParaRPr sz="3700"/>
          </a:p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/17</a:t>
            </a:r>
            <a:endParaRPr/>
          </a:p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8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7889875" y="1813300"/>
            <a:ext cx="3930300" cy="548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The Problem</a:t>
            </a:r>
            <a:endParaRPr b="1" sz="17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7889875" y="2362201"/>
            <a:ext cx="3930300" cy="123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Safety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State Data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Noisy Measurements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7889875" y="4117000"/>
            <a:ext cx="3930300" cy="548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The Solution</a:t>
            </a:r>
            <a:endParaRPr b="1" sz="17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7889875" y="4665901"/>
            <a:ext cx="3930300" cy="123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Fuse Data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Estimate State Using Model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Ensure Reliability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6" name="Google Shape;76;p8" title="30576700_771885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0" y="1788325"/>
            <a:ext cx="6191201" cy="41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2491000" y="5545475"/>
            <a:ext cx="22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rPr>
              <a:t>Image Source: Freepik</a:t>
            </a:r>
            <a:endParaRPr sz="1200">
              <a:solidFill>
                <a:srgbClr val="757575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Baseline - Input &amp; State Estimation (ISE)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sp>
        <p:nvSpPr>
          <p:cNvPr id="83" name="Google Shape;83;p9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/17</a:t>
            </a:r>
            <a:endParaRPr/>
          </a:p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9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366975" y="1190500"/>
            <a:ext cx="3930300" cy="548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Core Idea</a:t>
            </a:r>
            <a:endParaRPr b="1" sz="17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366975" y="1739400"/>
            <a:ext cx="3930300" cy="157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Joint Estimation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State &amp; Unknown Input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Enhance Prediction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366975" y="3906350"/>
            <a:ext cx="3930300" cy="548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Key Limitation</a:t>
            </a:r>
            <a:endParaRPr b="1" sz="17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366975" y="4455250"/>
            <a:ext cx="3930300" cy="193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Sensitive to: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Non-Linearity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Non-Gaussian Noise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Outliers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0" name="Google Shape;9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159" y="1376875"/>
            <a:ext cx="2665728" cy="22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675" y="3769750"/>
            <a:ext cx="2902974" cy="193531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/>
          <p:nvPr/>
        </p:nvSpPr>
        <p:spPr>
          <a:xfrm>
            <a:off x="7107450" y="6021250"/>
            <a:ext cx="22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rPr>
              <a:t>Image Source: Freepik</a:t>
            </a:r>
            <a:endParaRPr sz="1200">
              <a:solidFill>
                <a:srgbClr val="757575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7450" y="1255997"/>
            <a:ext cx="2576100" cy="20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/17</a:t>
            </a:r>
            <a:endParaRPr/>
          </a:p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0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298700" y="1203600"/>
            <a:ext cx="3930300" cy="548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Core Idea</a:t>
            </a:r>
            <a:endParaRPr b="1" sz="17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2" name="Google Shape;102;p10"/>
          <p:cNvSpPr/>
          <p:nvPr/>
        </p:nvSpPr>
        <p:spPr>
          <a:xfrm>
            <a:off x="298700" y="1752500"/>
            <a:ext cx="3930300" cy="21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Robustness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Deviating Noise Distributions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Ambiguity Sets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Worst-Case Optimization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298700" y="4353625"/>
            <a:ext cx="3930300" cy="548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Palatino"/>
                <a:ea typeface="Palatino"/>
                <a:cs typeface="Palatino"/>
                <a:sym typeface="Palatino"/>
              </a:rPr>
              <a:t>Key Limitation</a:t>
            </a:r>
            <a:endParaRPr b="1" sz="17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298700" y="4902525"/>
            <a:ext cx="3930300" cy="137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Sensitive to Outliers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latino"/>
              <a:buChar char="➔"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Ignores Unknown Inputs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5" name="Google Shape;105;p10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Baseline - Distributionally Robust Estimation (DRE)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pic>
        <p:nvPicPr>
          <p:cNvPr id="106" name="Google Shape;10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400" y="1496300"/>
            <a:ext cx="4606374" cy="31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 txBox="1"/>
          <p:nvPr/>
        </p:nvSpPr>
        <p:spPr>
          <a:xfrm>
            <a:off x="8771775" y="5779025"/>
            <a:ext cx="25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rPr>
              <a:t>Image Source: Researchgate.net, Gran-Turismo</a:t>
            </a:r>
            <a:endParaRPr sz="1200">
              <a:solidFill>
                <a:srgbClr val="757575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08" name="Google Shape;10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400" y="4833450"/>
            <a:ext cx="3486730" cy="1634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/17</a:t>
            </a:r>
            <a:endParaRPr/>
          </a:p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1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16" name="Google Shape;116;p11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Problem Formulation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pic>
        <p:nvPicPr>
          <p:cNvPr id="117" name="Google Shape;117;p11" title="Export_Equation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213" y="2598350"/>
            <a:ext cx="67341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/>
        </p:nvSpPr>
        <p:spPr>
          <a:xfrm>
            <a:off x="975825" y="1408925"/>
            <a:ext cx="726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System Model</a:t>
            </a:r>
            <a:endParaRPr sz="2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19" name="Google Shape;119;p11" title="Export_Equations-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388" y="4481475"/>
            <a:ext cx="3228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/>
          <p:nvPr/>
        </p:nvSpPr>
        <p:spPr>
          <a:xfrm>
            <a:off x="7033975" y="1737100"/>
            <a:ext cx="1932300" cy="54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unknown input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21" name="Google Shape;121;p11"/>
          <p:cNvCxnSpPr>
            <a:stCxn id="120" idx="2"/>
          </p:cNvCxnSpPr>
          <p:nvPr/>
        </p:nvCxnSpPr>
        <p:spPr>
          <a:xfrm>
            <a:off x="8000125" y="2279800"/>
            <a:ext cx="5610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1"/>
          <p:cNvSpPr/>
          <p:nvPr/>
        </p:nvSpPr>
        <p:spPr>
          <a:xfrm>
            <a:off x="8966275" y="3709863"/>
            <a:ext cx="2889300" cy="77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uncertain process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noise distribution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23" name="Google Shape;123;p11"/>
          <p:cNvCxnSpPr/>
          <p:nvPr/>
        </p:nvCxnSpPr>
        <p:spPr>
          <a:xfrm rot="10800000">
            <a:off x="9293250" y="3276750"/>
            <a:ext cx="2523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1"/>
          <p:cNvSpPr/>
          <p:nvPr/>
        </p:nvSpPr>
        <p:spPr>
          <a:xfrm>
            <a:off x="6973100" y="5591363"/>
            <a:ext cx="2889300" cy="77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uncertain measurement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noise distribution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25" name="Google Shape;125;p11"/>
          <p:cNvCxnSpPr/>
          <p:nvPr/>
        </p:nvCxnSpPr>
        <p:spPr>
          <a:xfrm rot="10800000">
            <a:off x="7324375" y="5220550"/>
            <a:ext cx="756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1"/>
          <p:cNvSpPr/>
          <p:nvPr/>
        </p:nvSpPr>
        <p:spPr>
          <a:xfrm>
            <a:off x="1633075" y="3618600"/>
            <a:ext cx="1932300" cy="5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state vector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27" name="Google Shape;127;p11"/>
          <p:cNvCxnSpPr>
            <a:stCxn id="126" idx="0"/>
          </p:cNvCxnSpPr>
          <p:nvPr/>
        </p:nvCxnSpPr>
        <p:spPr>
          <a:xfrm flipH="1" rot="10800000">
            <a:off x="2599225" y="3251700"/>
            <a:ext cx="547500" cy="3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1"/>
          <p:cNvSpPr/>
          <p:nvPr/>
        </p:nvSpPr>
        <p:spPr>
          <a:xfrm>
            <a:off x="4902900" y="3709875"/>
            <a:ext cx="1932300" cy="5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known input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29" name="Google Shape;129;p11"/>
          <p:cNvCxnSpPr>
            <a:stCxn id="128" idx="0"/>
          </p:cNvCxnSpPr>
          <p:nvPr/>
        </p:nvCxnSpPr>
        <p:spPr>
          <a:xfrm flipH="1" rot="10800000">
            <a:off x="5869050" y="3238875"/>
            <a:ext cx="697800" cy="47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1"/>
          <p:cNvSpPr/>
          <p:nvPr/>
        </p:nvSpPr>
        <p:spPr>
          <a:xfrm>
            <a:off x="2493550" y="5537950"/>
            <a:ext cx="2533800" cy="771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sensor measurements containing outliers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31" name="Google Shape;131;p11"/>
          <p:cNvCxnSpPr>
            <a:stCxn id="130" idx="0"/>
          </p:cNvCxnSpPr>
          <p:nvPr/>
        </p:nvCxnSpPr>
        <p:spPr>
          <a:xfrm flipH="1" rot="10800000">
            <a:off x="3760450" y="5132050"/>
            <a:ext cx="837600" cy="4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/17</a:t>
            </a:r>
            <a:endParaRPr/>
          </a:p>
        </p:txBody>
      </p:sp>
      <p:sp>
        <p:nvSpPr>
          <p:cNvPr id="137" name="Google Shape;137;p12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2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9" name="Google Shape;139;p12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Building Block 1: Unknown Input Estimation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sp>
        <p:nvSpPr>
          <p:cNvPr id="140" name="Google Shape;140;p12"/>
          <p:cNvSpPr txBox="1"/>
          <p:nvPr/>
        </p:nvSpPr>
        <p:spPr>
          <a:xfrm>
            <a:off x="975825" y="1408925"/>
            <a:ext cx="726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Unknown Forces</a:t>
            </a:r>
            <a:endParaRPr sz="2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41" name="Google Shape;141;p12" title="Export_Equations-2_page-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913" y="2981325"/>
            <a:ext cx="467677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>
            <a:off x="4738825" y="4404025"/>
            <a:ext cx="1932300" cy="5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gain matrix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43" name="Google Shape;143;p12"/>
          <p:cNvCxnSpPr>
            <a:stCxn id="142" idx="0"/>
          </p:cNvCxnSpPr>
          <p:nvPr/>
        </p:nvCxnSpPr>
        <p:spPr>
          <a:xfrm flipH="1" rot="10800000">
            <a:off x="5704975" y="3718525"/>
            <a:ext cx="29100" cy="6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2"/>
          <p:cNvSpPr/>
          <p:nvPr/>
        </p:nvSpPr>
        <p:spPr>
          <a:xfrm>
            <a:off x="5032950" y="2024525"/>
            <a:ext cx="2657400" cy="5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actual measurement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45" name="Google Shape;145;p12"/>
          <p:cNvCxnSpPr>
            <a:stCxn id="144" idx="2"/>
          </p:cNvCxnSpPr>
          <p:nvPr/>
        </p:nvCxnSpPr>
        <p:spPr>
          <a:xfrm>
            <a:off x="6361650" y="2567225"/>
            <a:ext cx="15900" cy="6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2"/>
          <p:cNvSpPr/>
          <p:nvPr/>
        </p:nvSpPr>
        <p:spPr>
          <a:xfrm>
            <a:off x="7495050" y="4176850"/>
            <a:ext cx="2657400" cy="5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expected value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47" name="Google Shape;147;p12"/>
          <p:cNvCxnSpPr/>
          <p:nvPr/>
        </p:nvCxnSpPr>
        <p:spPr>
          <a:xfrm rot="10800000">
            <a:off x="7664975" y="3731125"/>
            <a:ext cx="3408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2"/>
          <p:cNvSpPr/>
          <p:nvPr/>
        </p:nvSpPr>
        <p:spPr>
          <a:xfrm>
            <a:off x="1373775" y="4070075"/>
            <a:ext cx="2657400" cy="5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unknown input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49" name="Google Shape;149;p12"/>
          <p:cNvCxnSpPr>
            <a:stCxn id="148" idx="0"/>
          </p:cNvCxnSpPr>
          <p:nvPr/>
        </p:nvCxnSpPr>
        <p:spPr>
          <a:xfrm flipH="1" rot="10800000">
            <a:off x="2702475" y="3668075"/>
            <a:ext cx="127710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0" name="Google Shape;15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4504" y="4946725"/>
            <a:ext cx="1733150" cy="14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 txBox="1"/>
          <p:nvPr/>
        </p:nvSpPr>
        <p:spPr>
          <a:xfrm>
            <a:off x="8245725" y="6022525"/>
            <a:ext cx="22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rPr>
              <a:t>Image Source: Freepik</a:t>
            </a:r>
            <a:endParaRPr sz="1200">
              <a:solidFill>
                <a:srgbClr val="757575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/17</a:t>
            </a:r>
            <a:endParaRPr/>
          </a:p>
        </p:txBody>
      </p:sp>
      <p:sp>
        <p:nvSpPr>
          <p:cNvPr id="157" name="Google Shape;157;p13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13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9" name="Google Shape;159;p13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Building Block 2: Distributionally Robust Estimation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sp>
        <p:nvSpPr>
          <p:cNvPr id="160" name="Google Shape;160;p13"/>
          <p:cNvSpPr txBox="1"/>
          <p:nvPr/>
        </p:nvSpPr>
        <p:spPr>
          <a:xfrm>
            <a:off x="975825" y="1408925"/>
            <a:ext cx="726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Unknown Noises</a:t>
            </a:r>
            <a:endParaRPr sz="2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3628750" y="3863425"/>
            <a:ext cx="2657400" cy="5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ambiguity set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62" name="Google Shape;162;p13" title="Export_Equations-3_page-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113" y="2551750"/>
            <a:ext cx="6791325" cy="8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3"/>
          <p:cNvCxnSpPr>
            <a:stCxn id="161" idx="0"/>
          </p:cNvCxnSpPr>
          <p:nvPr/>
        </p:nvCxnSpPr>
        <p:spPr>
          <a:xfrm rot="10800000">
            <a:off x="4763350" y="3222625"/>
            <a:ext cx="194100" cy="6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4" name="Google Shape;1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5450" y="3319100"/>
            <a:ext cx="4606374" cy="31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 txBox="1"/>
          <p:nvPr/>
        </p:nvSpPr>
        <p:spPr>
          <a:xfrm>
            <a:off x="9634850" y="6023000"/>
            <a:ext cx="254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7575"/>
                </a:solidFill>
                <a:latin typeface="Palatino"/>
                <a:ea typeface="Palatino"/>
                <a:cs typeface="Palatino"/>
                <a:sym typeface="Palatino"/>
              </a:rPr>
              <a:t>Image Source: Researchgate.net</a:t>
            </a:r>
            <a:endParaRPr sz="1200">
              <a:solidFill>
                <a:srgbClr val="757575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6" name="Google Shape;166;p13"/>
          <p:cNvSpPr/>
          <p:nvPr/>
        </p:nvSpPr>
        <p:spPr>
          <a:xfrm>
            <a:off x="6453525" y="1445375"/>
            <a:ext cx="2657400" cy="54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worst-case scenario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3374300" y="2481725"/>
            <a:ext cx="4379100" cy="9672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68" name="Google Shape;168;p13"/>
          <p:cNvCxnSpPr>
            <a:stCxn id="166" idx="2"/>
          </p:cNvCxnSpPr>
          <p:nvPr/>
        </p:nvCxnSpPr>
        <p:spPr>
          <a:xfrm flipH="1">
            <a:off x="7324125" y="1988075"/>
            <a:ext cx="45810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13"/>
          <p:cNvSpPr/>
          <p:nvPr/>
        </p:nvSpPr>
        <p:spPr>
          <a:xfrm>
            <a:off x="1266575" y="2551750"/>
            <a:ext cx="2108700" cy="800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0" name="Google Shape;170;p13"/>
          <p:cNvSpPr/>
          <p:nvPr/>
        </p:nvSpPr>
        <p:spPr>
          <a:xfrm>
            <a:off x="374425" y="3932200"/>
            <a:ext cx="2657400" cy="897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best performance estimator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71" name="Google Shape;171;p13"/>
          <p:cNvCxnSpPr>
            <a:stCxn id="170" idx="0"/>
            <a:endCxn id="169" idx="2"/>
          </p:cNvCxnSpPr>
          <p:nvPr/>
        </p:nvCxnSpPr>
        <p:spPr>
          <a:xfrm flipH="1" rot="10800000">
            <a:off x="1703125" y="3352000"/>
            <a:ext cx="617700" cy="5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r>
              <a:rPr lang="en-US"/>
              <a:t>17</a:t>
            </a:r>
            <a:endParaRPr/>
          </a:p>
        </p:txBody>
      </p:sp>
      <p:sp>
        <p:nvSpPr>
          <p:cNvPr id="177" name="Google Shape;177;p14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14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9" name="Google Shape;179;p14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Building Block 3: Robust Update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sp>
        <p:nvSpPr>
          <p:cNvPr id="180" name="Google Shape;180;p14"/>
          <p:cNvSpPr txBox="1"/>
          <p:nvPr/>
        </p:nvSpPr>
        <p:spPr>
          <a:xfrm>
            <a:off x="975825" y="1408925"/>
            <a:ext cx="726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Outliers</a:t>
            </a:r>
            <a:endParaRPr sz="2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81" name="Google Shape;181;p14" title="Export_Equations-4_page-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38" y="2492475"/>
            <a:ext cx="473392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4"/>
          <p:cNvSpPr/>
          <p:nvPr/>
        </p:nvSpPr>
        <p:spPr>
          <a:xfrm>
            <a:off x="4474350" y="5125550"/>
            <a:ext cx="2657400" cy="5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tuning threshold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83" name="Google Shape;183;p14"/>
          <p:cNvCxnSpPr>
            <a:stCxn id="182" idx="0"/>
          </p:cNvCxnSpPr>
          <p:nvPr/>
        </p:nvCxnSpPr>
        <p:spPr>
          <a:xfrm flipH="1" rot="10800000">
            <a:off x="5803050" y="4387550"/>
            <a:ext cx="660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14"/>
          <p:cNvSpPr/>
          <p:nvPr/>
        </p:nvSpPr>
        <p:spPr>
          <a:xfrm>
            <a:off x="2279200" y="2251700"/>
            <a:ext cx="2657400" cy="5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latino"/>
                <a:ea typeface="Palatino"/>
                <a:cs typeface="Palatino"/>
                <a:sym typeface="Palatino"/>
              </a:rPr>
              <a:t>measurement residual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85" name="Google Shape;185;p14"/>
          <p:cNvCxnSpPr/>
          <p:nvPr/>
        </p:nvCxnSpPr>
        <p:spPr>
          <a:xfrm>
            <a:off x="4434000" y="2809875"/>
            <a:ext cx="37800" cy="5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/>
          <p:nvPr>
            <p:ph idx="11" type="ftr"/>
          </p:nvPr>
        </p:nvSpPr>
        <p:spPr>
          <a:xfrm>
            <a:off x="6218028" y="6620254"/>
            <a:ext cx="287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</a:t>
            </a:r>
            <a:r>
              <a:rPr lang="en-US"/>
              <a:t>17</a:t>
            </a:r>
            <a:endParaRPr/>
          </a:p>
        </p:txBody>
      </p:sp>
      <p:sp>
        <p:nvSpPr>
          <p:cNvPr id="191" name="Google Shape;191;p15"/>
          <p:cNvSpPr txBox="1"/>
          <p:nvPr>
            <p:ph idx="12" type="sldNum"/>
          </p:nvPr>
        </p:nvSpPr>
        <p:spPr>
          <a:xfrm>
            <a:off x="5747818" y="6620255"/>
            <a:ext cx="4701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15"/>
          <p:cNvSpPr txBox="1"/>
          <p:nvPr/>
        </p:nvSpPr>
        <p:spPr>
          <a:xfrm>
            <a:off x="0" y="6503850"/>
            <a:ext cx="39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BA0C2F"/>
                </a:solidFill>
                <a:latin typeface="Palatino"/>
                <a:ea typeface="Palatino"/>
                <a:cs typeface="Palatino"/>
                <a:sym typeface="Palatino"/>
              </a:rPr>
              <a:t>K. Azizi, K. Anurag, W. Wan | University of New Mexico</a:t>
            </a:r>
            <a:endParaRPr b="1" sz="1100">
              <a:solidFill>
                <a:srgbClr val="BA0C2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3" name="Google Shape;193;p15"/>
          <p:cNvSpPr txBox="1"/>
          <p:nvPr>
            <p:ph type="title"/>
          </p:nvPr>
        </p:nvSpPr>
        <p:spPr>
          <a:xfrm>
            <a:off x="298699" y="237750"/>
            <a:ext cx="11725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rPr lang="en-US" sz="3700"/>
              <a:t>Block Diagram - DRISE Framework</a:t>
            </a:r>
            <a:endParaRPr sz="3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4400"/>
              <a:buFont typeface="Palatino"/>
              <a:buNone/>
            </a:pPr>
            <a:r>
              <a:t/>
            </a:r>
            <a:endParaRPr sz="3700"/>
          </a:p>
        </p:txBody>
      </p:sp>
      <p:pic>
        <p:nvPicPr>
          <p:cNvPr id="194" name="Google Shape;194;p15" title="BlockDiagram_page-0001.jpg"/>
          <p:cNvPicPr preferRelativeResize="0"/>
          <p:nvPr/>
        </p:nvPicPr>
        <p:blipFill rotWithShape="1">
          <a:blip r:embed="rId3">
            <a:alphaModFix/>
          </a:blip>
          <a:srcRect b="3614" l="0" r="0" t="0"/>
          <a:stretch/>
        </p:blipFill>
        <p:spPr>
          <a:xfrm>
            <a:off x="152400" y="1788550"/>
            <a:ext cx="11887201" cy="382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